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262" r:id="rId3"/>
    <p:sldId id="269" r:id="rId4"/>
    <p:sldId id="278" r:id="rId5"/>
    <p:sldId id="282" r:id="rId6"/>
    <p:sldId id="274" r:id="rId7"/>
    <p:sldId id="284" r:id="rId8"/>
    <p:sldId id="277" r:id="rId9"/>
    <p:sldId id="288" r:id="rId10"/>
    <p:sldId id="279" r:id="rId11"/>
    <p:sldId id="266" r:id="rId12"/>
    <p:sldId id="281" r:id="rId13"/>
    <p:sldId id="285" r:id="rId14"/>
    <p:sldId id="286" r:id="rId15"/>
    <p:sldId id="287" r:id="rId16"/>
    <p:sldId id="280" r:id="rId17"/>
    <p:sldId id="273" r:id="rId18"/>
    <p:sldId id="283" r:id="rId19"/>
    <p:sldId id="272" r:id="rId20"/>
    <p:sldId id="276" r:id="rId21"/>
  </p:sldIdLst>
  <p:sldSz cx="12192000" cy="6858000"/>
  <p:notesSz cx="9866313" cy="67357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26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3AD"/>
    <a:srgbClr val="6F6C39"/>
    <a:srgbClr val="9B974F"/>
    <a:srgbClr val="BBB87B"/>
    <a:srgbClr val="F0EFEB"/>
    <a:srgbClr val="C40025"/>
    <a:srgbClr val="A50021"/>
    <a:srgbClr val="70001F"/>
    <a:srgbClr val="ECC75E"/>
    <a:srgbClr val="7EB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0092" autoAdjust="0"/>
  </p:normalViewPr>
  <p:slideViewPr>
    <p:cSldViewPr snapToGrid="0" showGuides="1">
      <p:cViewPr varScale="1">
        <p:scale>
          <a:sx n="45" d="100"/>
          <a:sy n="45" d="100"/>
        </p:scale>
        <p:origin x="-67" y="-754"/>
      </p:cViewPr>
      <p:guideLst>
        <p:guide orient="horz" pos="2137"/>
        <p:guide orient="horz" pos="2614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7733" y="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39EC5-D66A-4FCE-894C-B8813E6F473E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9762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7733" y="639762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33102-71EB-4406-8271-A4D2D5C5EC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22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138" cy="338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8000" y="0"/>
            <a:ext cx="4276725" cy="338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BEC02-266C-4076-8EFD-13AB24047571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13063" y="841375"/>
            <a:ext cx="4041775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5" y="3241675"/>
            <a:ext cx="7893050" cy="26527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97625"/>
            <a:ext cx="4275138" cy="338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000" y="6397625"/>
            <a:ext cx="4276725" cy="338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61048-7270-4DBC-952E-BEFDE658EA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981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  <a:r>
              <a:rPr lang="en-US" altLang="ko-KR" dirty="0" err="1" smtClean="0"/>
              <a:t>ai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기반의 추천 프로그램을 만들고 싶다고 생각을</a:t>
            </a:r>
            <a:r>
              <a:rPr lang="ko-KR" altLang="en-US" baseline="0" dirty="0" smtClean="0"/>
              <a:t> 가지고 프로젝트를 </a:t>
            </a:r>
            <a:r>
              <a:rPr lang="ko-KR" altLang="en-US" baseline="0" dirty="0" err="1" smtClean="0"/>
              <a:t>시작했습니다ㅓ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그러는 중에 혼술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홈술이</a:t>
            </a:r>
            <a:r>
              <a:rPr lang="ko-KR" altLang="en-US" baseline="0" dirty="0" smtClean="0"/>
              <a:t> 대세라는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1048-7270-4DBC-952E-BEFDE658EA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07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웹페이지에</a:t>
            </a:r>
            <a:r>
              <a:rPr lang="ko-KR" altLang="en-US" dirty="0" smtClean="0"/>
              <a:t> 들어가서 사용자의 정보를 입력하면 저희가 미리 </a:t>
            </a:r>
            <a:r>
              <a:rPr lang="ko-KR" altLang="en-US" dirty="0" err="1" smtClean="0"/>
              <a:t>학습시켜논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만들어논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클래시파이어로</a:t>
            </a:r>
            <a:r>
              <a:rPr lang="ko-KR" altLang="en-US" dirty="0" smtClean="0"/>
              <a:t> 부터 와인 생산지를</a:t>
            </a:r>
            <a:r>
              <a:rPr lang="ko-KR" altLang="en-US" baseline="0" dirty="0" smtClean="0"/>
              <a:t> 예측해줍니다</a:t>
            </a:r>
            <a:r>
              <a:rPr lang="en-US" altLang="ko-KR" baseline="0" dirty="0" smtClean="0"/>
              <a:t>.  </a:t>
            </a:r>
            <a:r>
              <a:rPr lang="ko-KR" altLang="en-US" baseline="0" dirty="0" smtClean="0"/>
              <a:t>이 예측된 와인 생산지는 사용자의 인풋에 </a:t>
            </a:r>
            <a:r>
              <a:rPr lang="ko-KR" altLang="en-US" baseline="0" dirty="0" err="1" smtClean="0"/>
              <a:t>기밚한</a:t>
            </a:r>
            <a:r>
              <a:rPr lang="ko-KR" altLang="en-US" baseline="0" dirty="0" smtClean="0"/>
              <a:t> 것이기 때문에 취향을 </a:t>
            </a:r>
            <a:r>
              <a:rPr lang="ko-KR" altLang="en-US" baseline="0" dirty="0" err="1" smtClean="0"/>
              <a:t>반여안</a:t>
            </a:r>
            <a:r>
              <a:rPr lang="ko-KR" altLang="en-US" baseline="0" dirty="0" smtClean="0"/>
              <a:t>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이렇게 예측된 와인 </a:t>
            </a:r>
            <a:r>
              <a:rPr lang="ko-KR" altLang="en-US" baseline="0" dirty="0" err="1" smtClean="0"/>
              <a:t>생산지안에</a:t>
            </a:r>
            <a:r>
              <a:rPr lang="ko-KR" altLang="en-US" baseline="0" dirty="0" smtClean="0"/>
              <a:t>  와인 리스트를 쭉 나열을 한 다음에 사용자의 인풋과 각 와인들과 거리를 계산하고 그 중에 거리가 가장 가까운 와인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가지를 추천을 해줍니다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더 많은 정보를 원한다면 링크를 클릭하도록 </a:t>
            </a:r>
            <a:r>
              <a:rPr lang="en-US" altLang="ko-KR" baseline="0" dirty="0" smtClean="0"/>
              <a:t>URL</a:t>
            </a:r>
            <a:r>
              <a:rPr lang="ko-KR" altLang="en-US" baseline="0" dirty="0" smtClean="0"/>
              <a:t>을 걸어둡니다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1048-7270-4DBC-952E-BEFDE658EA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539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언어를 사용했습니다</a:t>
            </a:r>
            <a:r>
              <a:rPr lang="en-US" altLang="ko-KR" dirty="0" smtClean="0"/>
              <a:t>. Flask</a:t>
            </a:r>
            <a:r>
              <a:rPr lang="ko-KR" altLang="en-US" dirty="0" smtClean="0"/>
              <a:t>라는 웹 애플리케이션 프레임워크를 사용하고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사용자가 실제로 접하는 페이지의 화면을 간단히 예쁘게 만들기 위해 </a:t>
            </a:r>
            <a:r>
              <a:rPr lang="en-US" altLang="ko-KR" dirty="0" smtClean="0"/>
              <a:t>bootstrap</a:t>
            </a:r>
            <a:r>
              <a:rPr lang="ko-KR" altLang="en-US" dirty="0" smtClean="0"/>
              <a:t>이라는 프레임 워크를 사용하였습니다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1048-7270-4DBC-952E-BEFDE658EA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572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1048-7270-4DBC-952E-BEFDE658EAC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028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아까</a:t>
            </a:r>
            <a:r>
              <a:rPr lang="ko-KR" altLang="en-US" baseline="0" dirty="0" smtClean="0"/>
              <a:t> 말씀 드렸듯이 사용자가 실제 프로그램을 </a:t>
            </a:r>
            <a:r>
              <a:rPr lang="ko-KR" altLang="en-US" baseline="0" dirty="0" err="1" smtClean="0"/>
              <a:t>실행할때는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request</a:t>
            </a:r>
            <a:r>
              <a:rPr lang="ko-KR" altLang="en-US" baseline="0" dirty="0" err="1" smtClean="0"/>
              <a:t>를하고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respons</a:t>
            </a:r>
            <a:r>
              <a:rPr lang="ko-KR" altLang="en-US" baseline="0" dirty="0" smtClean="0"/>
              <a:t>를 받는 방식입니다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저희가 실제로 프로그램을 </a:t>
            </a:r>
            <a:r>
              <a:rPr lang="ko-KR" altLang="en-US" baseline="0" dirty="0" err="1" smtClean="0"/>
              <a:t>구현할때는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python software</a:t>
            </a:r>
            <a:r>
              <a:rPr lang="ko-KR" altLang="en-US" baseline="0" dirty="0" smtClean="0"/>
              <a:t>부터 구현을 </a:t>
            </a:r>
            <a:r>
              <a:rPr lang="ko-KR" altLang="en-US" baseline="0" dirty="0" err="1" smtClean="0"/>
              <a:t>하였스빈다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수집해놨던 와인데이터를 </a:t>
            </a:r>
            <a:r>
              <a:rPr lang="ko-KR" altLang="en-US" baseline="0" dirty="0" err="1" smtClean="0"/>
              <a:t>전처리를</a:t>
            </a:r>
            <a:r>
              <a:rPr lang="ko-KR" altLang="en-US" baseline="0" dirty="0" smtClean="0"/>
              <a:t> 하고 프로그래밍으로 학습된 모델을 만들었습니다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모델을 여러 번의 시행착오를 통해서 높은 정확도를 갖는 모델로 만들었습니다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1048-7270-4DBC-952E-BEFDE658EAC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787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아까</a:t>
            </a:r>
            <a:r>
              <a:rPr lang="ko-KR" altLang="en-US" baseline="0" dirty="0" smtClean="0"/>
              <a:t> 말씀 드렸듯이 사용자가 실제 프로그램을 </a:t>
            </a:r>
            <a:r>
              <a:rPr lang="ko-KR" altLang="en-US" baseline="0" dirty="0" err="1" smtClean="0"/>
              <a:t>실행할때는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request</a:t>
            </a:r>
            <a:r>
              <a:rPr lang="ko-KR" altLang="en-US" baseline="0" dirty="0" err="1" smtClean="0"/>
              <a:t>를하고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respons</a:t>
            </a:r>
            <a:r>
              <a:rPr lang="ko-KR" altLang="en-US" baseline="0" dirty="0" smtClean="0"/>
              <a:t>를 받는 방식입니다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저희가 실제로 프로그램을 </a:t>
            </a:r>
            <a:r>
              <a:rPr lang="ko-KR" altLang="en-US" baseline="0" dirty="0" err="1" smtClean="0"/>
              <a:t>구현할때는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python software</a:t>
            </a:r>
            <a:r>
              <a:rPr lang="ko-KR" altLang="en-US" baseline="0" dirty="0" smtClean="0"/>
              <a:t>부터 구현을 </a:t>
            </a:r>
            <a:r>
              <a:rPr lang="ko-KR" altLang="en-US" baseline="0" dirty="0" err="1" smtClean="0"/>
              <a:t>하였스빈다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수집해놨던 와인데이터를 </a:t>
            </a:r>
            <a:r>
              <a:rPr lang="ko-KR" altLang="en-US" baseline="0" dirty="0" err="1" smtClean="0"/>
              <a:t>전처리를</a:t>
            </a:r>
            <a:r>
              <a:rPr lang="ko-KR" altLang="en-US" baseline="0" dirty="0" smtClean="0"/>
              <a:t> 하고 프로그래밍으로 학습된 모델을 만들었습니다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모델을 여러 번의 시행착오를 통해서 높은 정확도를 갖는 모델로 만들었습니다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1048-7270-4DBC-952E-BEFDE658EAC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681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</a:t>
            </a:r>
            <a:r>
              <a:rPr lang="ko-KR" altLang="en-US" dirty="0" err="1" smtClean="0"/>
              <a:t>파이썬소프트웨어를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뉴럴네트워크를</a:t>
            </a:r>
            <a:r>
              <a:rPr lang="ko-KR" altLang="en-US" baseline="0" dirty="0" smtClean="0"/>
              <a:t> 사용하여 구현하였습니다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저희가 학습시킬 특징들로 사용</a:t>
            </a:r>
            <a:r>
              <a:rPr lang="ko-KR" altLang="en-US" dirty="0" smtClean="0"/>
              <a:t>용자의 정보</a:t>
            </a:r>
            <a:r>
              <a:rPr lang="ko-KR" altLang="en-US" baseline="0" dirty="0" smtClean="0"/>
              <a:t> 중</a:t>
            </a:r>
            <a:r>
              <a:rPr lang="ko-KR" altLang="en-US" dirty="0" smtClean="0"/>
              <a:t> 나이당도가격느낌풍미를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선택하였습니ㅏㄷ</a:t>
            </a:r>
            <a:r>
              <a:rPr lang="en-US" altLang="ko-KR" baseline="0" dirty="0" smtClean="0"/>
              <a:t>.  </a:t>
            </a:r>
            <a:r>
              <a:rPr lang="ko-KR" altLang="en-US" baseline="0" dirty="0" smtClean="0"/>
              <a:t>더 정확한 학습을 위해서 </a:t>
            </a:r>
            <a:r>
              <a:rPr lang="ko-KR" altLang="en-US" baseline="0" dirty="0" err="1" smtClean="0"/>
              <a:t>히든레이어을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ㄹ두갤르</a:t>
            </a:r>
            <a:r>
              <a:rPr lang="ko-KR" altLang="en-US" baseline="0" dirty="0" smtClean="0"/>
              <a:t> 사용하였습니다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실제로 학습시킬 때는 데이터와 </a:t>
            </a:r>
            <a:r>
              <a:rPr lang="ko-KR" altLang="en-US" baseline="0" dirty="0" err="1" smtClean="0"/>
              <a:t>웨이트가</a:t>
            </a:r>
            <a:r>
              <a:rPr lang="ko-KR" altLang="en-US" baseline="0" dirty="0" smtClean="0"/>
              <a:t> 너무 가변적이고 </a:t>
            </a:r>
            <a:r>
              <a:rPr lang="ko-KR" altLang="en-US" baseline="0" dirty="0" err="1" smtClean="0"/>
              <a:t>엉망진창잉면</a:t>
            </a:r>
            <a:r>
              <a:rPr lang="ko-KR" altLang="en-US" baseline="0" dirty="0" smtClean="0"/>
              <a:t> 안되기 때문에 정규화를 시켰습니다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저희는 </a:t>
            </a:r>
            <a:r>
              <a:rPr lang="ko-KR" altLang="en-US" baseline="0" dirty="0" err="1" smtClean="0"/>
              <a:t>오버피팅을</a:t>
            </a:r>
            <a:r>
              <a:rPr lang="ko-KR" altLang="en-US" baseline="0" dirty="0" smtClean="0"/>
              <a:t> 피하기 위해서 </a:t>
            </a:r>
            <a:r>
              <a:rPr lang="ko-KR" altLang="en-US" baseline="0" dirty="0" err="1" smtClean="0"/>
              <a:t>드롭아웃방법을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사요앴습니다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마지마그로</a:t>
            </a:r>
            <a:r>
              <a:rPr lang="ko-KR" altLang="en-US" baseline="0" dirty="0" smtClean="0"/>
              <a:t> 분류기이기 때문에 </a:t>
            </a:r>
            <a:r>
              <a:rPr lang="en-US" altLang="ko-KR" baseline="0" dirty="0" err="1" smtClean="0"/>
              <a:t>softmax</a:t>
            </a:r>
            <a:r>
              <a:rPr lang="ko-KR" altLang="en-US" baseline="0" dirty="0" smtClean="0"/>
              <a:t>라는 함수를 사용하여 가장 확률이 높은 생산지역이 추출되도록 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1048-7270-4DBC-952E-BEFDE658EAC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015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61048-7270-4DBC-952E-BEFDE658EAC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32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rgbClr val="D5D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ㄱ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3699778" y="1455576"/>
            <a:ext cx="4792444" cy="3946848"/>
            <a:chOff x="3330630" y="1151562"/>
            <a:chExt cx="5530740" cy="4554876"/>
          </a:xfrm>
        </p:grpSpPr>
        <p:sp>
          <p:nvSpPr>
            <p:cNvPr id="8" name="직사각형 7"/>
            <p:cNvSpPr/>
            <p:nvPr/>
          </p:nvSpPr>
          <p:spPr>
            <a:xfrm>
              <a:off x="3330630" y="1151562"/>
              <a:ext cx="5530740" cy="4554876"/>
            </a:xfrm>
            <a:prstGeom prst="rect">
              <a:avLst/>
            </a:prstGeom>
            <a:solidFill>
              <a:srgbClr val="F0E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468956" y="1286904"/>
              <a:ext cx="5254088" cy="4284193"/>
            </a:xfrm>
            <a:prstGeom prst="rect">
              <a:avLst/>
            </a:prstGeom>
            <a:noFill/>
            <a:ln w="12700" cap="sq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/>
            <p:cNvCxnSpPr>
              <a:stCxn id="9" idx="1"/>
              <a:endCxn id="9" idx="3"/>
            </p:cNvCxnSpPr>
            <p:nvPr/>
          </p:nvCxnSpPr>
          <p:spPr>
            <a:xfrm>
              <a:off x="3468956" y="3429001"/>
              <a:ext cx="5254088" cy="0"/>
            </a:xfrm>
            <a:prstGeom prst="line">
              <a:avLst/>
            </a:prstGeom>
            <a:noFill/>
            <a:ln w="12700" cap="sq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384465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rgbClr val="D5D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ㄱ</a:t>
            </a:r>
            <a:endParaRPr lang="ko-KR" altLang="en-US" dirty="0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3557441" y="129193"/>
            <a:ext cx="8504301" cy="6539230"/>
            <a:chOff x="3557441" y="129193"/>
            <a:chExt cx="8504301" cy="6539230"/>
          </a:xfrm>
        </p:grpSpPr>
        <p:sp>
          <p:nvSpPr>
            <p:cNvPr id="12" name="직사각형 11"/>
            <p:cNvSpPr/>
            <p:nvPr/>
          </p:nvSpPr>
          <p:spPr>
            <a:xfrm>
              <a:off x="3557441" y="129193"/>
              <a:ext cx="8504301" cy="6539230"/>
            </a:xfrm>
            <a:prstGeom prst="rect">
              <a:avLst/>
            </a:prstGeom>
            <a:solidFill>
              <a:srgbClr val="F0E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720579" y="1132114"/>
              <a:ext cx="8178025" cy="5367172"/>
            </a:xfrm>
            <a:prstGeom prst="rect">
              <a:avLst/>
            </a:prstGeom>
            <a:noFill/>
            <a:ln w="12700" cap="sq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90640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rgbClr val="D5D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ㄱ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1151561"/>
            <a:ext cx="8420100" cy="4554876"/>
          </a:xfrm>
          <a:prstGeom prst="rect">
            <a:avLst/>
          </a:prstGeom>
          <a:solidFill>
            <a:srgbClr val="F0E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106575" y="1278210"/>
            <a:ext cx="8178025" cy="4301579"/>
            <a:chOff x="147060" y="1277257"/>
            <a:chExt cx="8097054" cy="4216821"/>
          </a:xfrm>
        </p:grpSpPr>
        <p:sp>
          <p:nvSpPr>
            <p:cNvPr id="11" name="직사각형 10"/>
            <p:cNvSpPr/>
            <p:nvPr/>
          </p:nvSpPr>
          <p:spPr>
            <a:xfrm>
              <a:off x="147060" y="2617087"/>
              <a:ext cx="1630940" cy="2876991"/>
            </a:xfrm>
            <a:prstGeom prst="rect">
              <a:avLst/>
            </a:prstGeom>
            <a:noFill/>
            <a:ln w="12700" cap="sq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47060" y="1277257"/>
              <a:ext cx="8097054" cy="4216821"/>
            </a:xfrm>
            <a:prstGeom prst="rect">
              <a:avLst/>
            </a:prstGeom>
            <a:noFill/>
            <a:ln w="12700" cap="sq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454544" y="2356881"/>
            <a:ext cx="1430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CHAPTER</a:t>
            </a:r>
            <a:endParaRPr lang="en-US" altLang="ko-KR" sz="20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1852490" y="2949582"/>
            <a:ext cx="5854597" cy="479198"/>
          </a:xfr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ko-KR" sz="2800" kern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defRPr>
            </a:lvl1pPr>
          </a:lstStyle>
          <a:p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INSERT CHAPTER TITLE HERE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5" hasCustomPrompt="1"/>
          </p:nvPr>
        </p:nvSpPr>
        <p:spPr>
          <a:xfrm>
            <a:off x="757870" y="2843561"/>
            <a:ext cx="901927" cy="1107054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8800" kern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defRPr>
            </a:lvl1pPr>
          </a:lstStyle>
          <a:p>
            <a:pPr lvl="0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1841250" y="3351484"/>
            <a:ext cx="5865837" cy="479198"/>
          </a:xfrm>
        </p:spPr>
        <p:txBody>
          <a:bodyPr anchor="ctr">
            <a:norm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buNone/>
              <a:defRPr lang="ko-KR" altLang="en-US" sz="2000" kern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INSERT SUB TITLE HERE</a:t>
            </a:r>
          </a:p>
        </p:txBody>
      </p:sp>
    </p:spTree>
    <p:extLst>
      <p:ext uri="{BB962C8B-B14F-4D97-AF65-F5344CB8AC3E}">
        <p14:creationId xmlns:p14="http://schemas.microsoft.com/office/powerpoint/2010/main" val="27673547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rgbClr val="D5D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ㄱ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44958" y="159385"/>
            <a:ext cx="11902085" cy="6539230"/>
          </a:xfrm>
          <a:prstGeom prst="rect">
            <a:avLst/>
          </a:prstGeom>
          <a:solidFill>
            <a:srgbClr val="F0E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233800" y="1213934"/>
            <a:ext cx="11724401" cy="5386950"/>
          </a:xfrm>
          <a:prstGeom prst="rect">
            <a:avLst/>
          </a:pr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226527" y="218935"/>
            <a:ext cx="11731673" cy="479198"/>
          </a:xfrm>
        </p:spPr>
        <p:txBody>
          <a:bodyPr anchor="ctr">
            <a:norm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buNone/>
              <a:defRPr lang="ko-KR" altLang="en-US" sz="2000" kern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INSERT SUB TITLE HERE</a:t>
            </a:r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26527" y="614138"/>
            <a:ext cx="11731673" cy="479198"/>
          </a:xfr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buNone/>
              <a:defRPr lang="ko-KR" altLang="en-US" sz="2800" kern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INSERT GOVERNING MESSAGE HERE</a:t>
            </a:r>
            <a:endParaRPr lang="ko-KR" altLang="en-US" sz="200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408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3429001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rgbClr val="D5D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ㄱ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44958" y="159385"/>
            <a:ext cx="11902085" cy="6539230"/>
          </a:xfrm>
          <a:prstGeom prst="rect">
            <a:avLst/>
          </a:prstGeom>
          <a:solidFill>
            <a:srgbClr val="F0E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250935" y="264887"/>
            <a:ext cx="11697389" cy="1033379"/>
            <a:chOff x="308843" y="264887"/>
            <a:chExt cx="11581573" cy="1033379"/>
          </a:xfrm>
        </p:grpSpPr>
        <p:grpSp>
          <p:nvGrpSpPr>
            <p:cNvPr id="11" name="그룹 10"/>
            <p:cNvGrpSpPr/>
            <p:nvPr/>
          </p:nvGrpSpPr>
          <p:grpSpPr>
            <a:xfrm>
              <a:off x="308843" y="264888"/>
              <a:ext cx="11581573" cy="1033378"/>
              <a:chOff x="305213" y="362856"/>
              <a:chExt cx="11581573" cy="1033378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305214" y="787532"/>
                <a:ext cx="11581572" cy="608702"/>
              </a:xfrm>
              <a:prstGeom prst="rect">
                <a:avLst/>
              </a:prstGeom>
              <a:noFill/>
              <a:ln w="12700" cap="sq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05213" y="362856"/>
                <a:ext cx="11581573" cy="424675"/>
              </a:xfrm>
              <a:prstGeom prst="rect">
                <a:avLst/>
              </a:prstGeom>
              <a:noFill/>
              <a:ln w="12700" cap="sq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308843" y="264887"/>
              <a:ext cx="4335728" cy="424676"/>
            </a:xfrm>
            <a:prstGeom prst="rect">
              <a:avLst/>
            </a:prstGeom>
            <a:noFill/>
            <a:ln w="12700" cap="sq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283265" y="247963"/>
            <a:ext cx="11731673" cy="479198"/>
          </a:xfrm>
        </p:spPr>
        <p:txBody>
          <a:bodyPr anchor="ctr">
            <a:norm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buNone/>
              <a:defRPr lang="ko-KR" altLang="en-US" sz="2000" kern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INSERT SUB TITLE HERE</a:t>
            </a:r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83265" y="757302"/>
            <a:ext cx="11731673" cy="479198"/>
          </a:xfr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buNone/>
              <a:defRPr lang="ko-KR" altLang="en-US" sz="2800" kern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INSERT GOVERNING MESSAGE HERE</a:t>
            </a:r>
            <a:endParaRPr lang="ko-KR" altLang="en-US" sz="200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795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05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D5D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mtClean="0"/>
              <a:t>ㄱ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696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EA75A-6F37-4131-BF41-BADFB2E8B158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41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3" r:id="rId4"/>
    <p:sldLayoutId id="2147483654" r:id="rId5"/>
    <p:sldLayoutId id="2147483651" r:id="rId6"/>
    <p:sldLayoutId id="2147483652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6414" y="2142744"/>
            <a:ext cx="322235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</a:p>
          <a:p>
            <a:pPr algn="r"/>
            <a:r>
              <a:rPr lang="en-US" altLang="ko-KR" sz="40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WN Specialist</a:t>
            </a:r>
            <a:endParaRPr lang="ko-KR" altLang="en-US" sz="320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77882" y="2142744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유철우 교수님 지도</a:t>
            </a:r>
            <a:endParaRPr lang="en-US" altLang="ko-KR" sz="120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51414" y="3707146"/>
            <a:ext cx="1616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60151956 </a:t>
            </a:r>
            <a:r>
              <a:rPr lang="ko-KR" altLang="en-US" sz="160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정수안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60151968 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하수민</a:t>
            </a:r>
            <a:endParaRPr lang="en-US" altLang="ko-KR" sz="160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6414" y="2142744"/>
            <a:ext cx="1178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캡스톤</a:t>
            </a:r>
            <a:r>
              <a:rPr lang="ko-KR" altLang="en-US" sz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디자인 </a:t>
            </a:r>
            <a:r>
              <a:rPr lang="en-US" altLang="ko-KR" sz="1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914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Capstone Design Ⅱ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기술설명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pSp>
        <p:nvGrpSpPr>
          <p:cNvPr id="226" name="그룹 225"/>
          <p:cNvGrpSpPr/>
          <p:nvPr/>
        </p:nvGrpSpPr>
        <p:grpSpPr>
          <a:xfrm>
            <a:off x="1826985" y="1304257"/>
            <a:ext cx="8320430" cy="4874566"/>
            <a:chOff x="1489228" y="1304257"/>
            <a:chExt cx="8320430" cy="4874566"/>
          </a:xfrm>
        </p:grpSpPr>
        <p:sp>
          <p:nvSpPr>
            <p:cNvPr id="173" name="모서리가 둥근 직사각형 172"/>
            <p:cNvSpPr/>
            <p:nvPr/>
          </p:nvSpPr>
          <p:spPr>
            <a:xfrm>
              <a:off x="8468498" y="2423784"/>
              <a:ext cx="1021492" cy="3273723"/>
            </a:xfrm>
            <a:prstGeom prst="round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71" name="모서리가 둥근 직사각형 170"/>
            <p:cNvSpPr/>
            <p:nvPr/>
          </p:nvSpPr>
          <p:spPr>
            <a:xfrm>
              <a:off x="4267199" y="2423784"/>
              <a:ext cx="1021492" cy="32737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72" name="모서리가 둥근 직사각형 171"/>
            <p:cNvSpPr/>
            <p:nvPr/>
          </p:nvSpPr>
          <p:spPr>
            <a:xfrm>
              <a:off x="6186617" y="2423784"/>
              <a:ext cx="1021492" cy="327372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" name="순서도: 연결자 1"/>
            <p:cNvSpPr/>
            <p:nvPr/>
          </p:nvSpPr>
          <p:spPr>
            <a:xfrm>
              <a:off x="4553573" y="2603112"/>
              <a:ext cx="481700" cy="444843"/>
            </a:xfrm>
            <a:prstGeom prst="flowChartConnector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31" name="순서도: 연결자 30"/>
            <p:cNvSpPr/>
            <p:nvPr/>
          </p:nvSpPr>
          <p:spPr>
            <a:xfrm>
              <a:off x="4553573" y="3223553"/>
              <a:ext cx="481700" cy="444843"/>
            </a:xfrm>
            <a:prstGeom prst="flowChartConnector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33" name="순서도: 연결자 32"/>
            <p:cNvSpPr/>
            <p:nvPr/>
          </p:nvSpPr>
          <p:spPr>
            <a:xfrm>
              <a:off x="4553574" y="4437120"/>
              <a:ext cx="481700" cy="444843"/>
            </a:xfrm>
            <a:prstGeom prst="flowChartConnector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41" name="순서도: 연결자 40"/>
            <p:cNvSpPr/>
            <p:nvPr/>
          </p:nvSpPr>
          <p:spPr>
            <a:xfrm>
              <a:off x="4553574" y="5052969"/>
              <a:ext cx="481700" cy="444843"/>
            </a:xfrm>
            <a:prstGeom prst="flowChartConnector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54" name="순서도: 연결자 53"/>
            <p:cNvSpPr/>
            <p:nvPr/>
          </p:nvSpPr>
          <p:spPr>
            <a:xfrm>
              <a:off x="6456513" y="2603112"/>
              <a:ext cx="481700" cy="444843"/>
            </a:xfrm>
            <a:prstGeom prst="flowChartConnector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55" name="순서도: 연결자 54"/>
            <p:cNvSpPr/>
            <p:nvPr/>
          </p:nvSpPr>
          <p:spPr>
            <a:xfrm>
              <a:off x="6456513" y="3223553"/>
              <a:ext cx="481700" cy="444843"/>
            </a:xfrm>
            <a:prstGeom prst="flowChartConnector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56" name="순서도: 연결자 55"/>
            <p:cNvSpPr/>
            <p:nvPr/>
          </p:nvSpPr>
          <p:spPr>
            <a:xfrm>
              <a:off x="6456514" y="4437120"/>
              <a:ext cx="481700" cy="444843"/>
            </a:xfrm>
            <a:prstGeom prst="flowChartConnector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57" name="순서도: 연결자 56"/>
            <p:cNvSpPr/>
            <p:nvPr/>
          </p:nvSpPr>
          <p:spPr>
            <a:xfrm>
              <a:off x="6456514" y="5052969"/>
              <a:ext cx="481700" cy="444843"/>
            </a:xfrm>
            <a:prstGeom prst="flowChartConnector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62" name="순서도: 연결자 61"/>
            <p:cNvSpPr/>
            <p:nvPr/>
          </p:nvSpPr>
          <p:spPr>
            <a:xfrm>
              <a:off x="8738394" y="2603112"/>
              <a:ext cx="481700" cy="444843"/>
            </a:xfrm>
            <a:prstGeom prst="flowChartConnector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63" name="순서도: 연결자 62"/>
            <p:cNvSpPr/>
            <p:nvPr/>
          </p:nvSpPr>
          <p:spPr>
            <a:xfrm>
              <a:off x="8738394" y="3223553"/>
              <a:ext cx="481700" cy="444843"/>
            </a:xfrm>
            <a:prstGeom prst="flowChartConnector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64" name="순서도: 연결자 63"/>
            <p:cNvSpPr/>
            <p:nvPr/>
          </p:nvSpPr>
          <p:spPr>
            <a:xfrm>
              <a:off x="8738395" y="4437120"/>
              <a:ext cx="481700" cy="444843"/>
            </a:xfrm>
            <a:prstGeom prst="flowChartConnector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65" name="순서도: 연결자 64"/>
            <p:cNvSpPr/>
            <p:nvPr/>
          </p:nvSpPr>
          <p:spPr>
            <a:xfrm>
              <a:off x="8738395" y="5052969"/>
              <a:ext cx="481700" cy="444843"/>
            </a:xfrm>
            <a:prstGeom prst="flowChartConnector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912404" y="2648442"/>
              <a:ext cx="771905" cy="354181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X1</a:t>
              </a:r>
              <a:endPara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912404" y="3264291"/>
              <a:ext cx="771905" cy="354181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X2</a:t>
              </a:r>
              <a:endPara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1912404" y="4482450"/>
              <a:ext cx="771905" cy="354181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Xn-1</a:t>
              </a:r>
              <a:endPara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1912404" y="5098299"/>
              <a:ext cx="771905" cy="354181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Xn</a:t>
              </a:r>
              <a:endPara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cxnSp>
          <p:nvCxnSpPr>
            <p:cNvPr id="9" name="직선 화살표 연결선 8"/>
            <p:cNvCxnSpPr>
              <a:stCxn id="3" idx="3"/>
              <a:endCxn id="31" idx="2"/>
            </p:cNvCxnSpPr>
            <p:nvPr/>
          </p:nvCxnSpPr>
          <p:spPr>
            <a:xfrm>
              <a:off x="2684309" y="2825533"/>
              <a:ext cx="1869264" cy="62044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>
              <a:stCxn id="3" idx="3"/>
              <a:endCxn id="33" idx="2"/>
            </p:cNvCxnSpPr>
            <p:nvPr/>
          </p:nvCxnSpPr>
          <p:spPr>
            <a:xfrm>
              <a:off x="2684309" y="2825533"/>
              <a:ext cx="1869265" cy="183400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70" idx="3"/>
              <a:endCxn id="31" idx="2"/>
            </p:cNvCxnSpPr>
            <p:nvPr/>
          </p:nvCxnSpPr>
          <p:spPr>
            <a:xfrm>
              <a:off x="2684309" y="3441382"/>
              <a:ext cx="1869264" cy="459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71" idx="3"/>
              <a:endCxn id="33" idx="2"/>
            </p:cNvCxnSpPr>
            <p:nvPr/>
          </p:nvCxnSpPr>
          <p:spPr>
            <a:xfrm>
              <a:off x="2684309" y="4659541"/>
              <a:ext cx="1869265" cy="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70" idx="3"/>
              <a:endCxn id="41" idx="2"/>
            </p:cNvCxnSpPr>
            <p:nvPr/>
          </p:nvCxnSpPr>
          <p:spPr>
            <a:xfrm>
              <a:off x="2684309" y="3441382"/>
              <a:ext cx="1869265" cy="183400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71" idx="3"/>
              <a:endCxn id="2" idx="2"/>
            </p:cNvCxnSpPr>
            <p:nvPr/>
          </p:nvCxnSpPr>
          <p:spPr>
            <a:xfrm flipV="1">
              <a:off x="2684309" y="2825534"/>
              <a:ext cx="1869264" cy="183400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>
              <a:stCxn id="72" idx="3"/>
              <a:endCxn id="31" idx="2"/>
            </p:cNvCxnSpPr>
            <p:nvPr/>
          </p:nvCxnSpPr>
          <p:spPr>
            <a:xfrm flipV="1">
              <a:off x="2684309" y="3445975"/>
              <a:ext cx="1869264" cy="182941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2" idx="3"/>
              <a:endCxn id="41" idx="2"/>
            </p:cNvCxnSpPr>
            <p:nvPr/>
          </p:nvCxnSpPr>
          <p:spPr>
            <a:xfrm>
              <a:off x="2684309" y="5275390"/>
              <a:ext cx="1869265" cy="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2191264" y="3795563"/>
              <a:ext cx="2636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 </a:t>
              </a:r>
              <a:endParaRPr lang="en-US" altLang="ko-KR" sz="16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 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662617" y="3795563"/>
              <a:ext cx="2636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 </a:t>
              </a:r>
              <a:endParaRPr lang="en-US" altLang="ko-KR" sz="16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 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571846" y="3795563"/>
              <a:ext cx="2636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 </a:t>
              </a:r>
              <a:endParaRPr lang="en-US" altLang="ko-KR" sz="16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 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847438" y="3795563"/>
              <a:ext cx="2636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 </a:t>
              </a:r>
              <a:endParaRPr lang="en-US" altLang="ko-KR" sz="16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 </a:t>
              </a:r>
            </a:p>
          </p:txBody>
        </p:sp>
        <p:cxnSp>
          <p:nvCxnSpPr>
            <p:cNvPr id="91" name="직선 화살표 연결선 90"/>
            <p:cNvCxnSpPr>
              <a:stCxn id="2" idx="6"/>
              <a:endCxn id="54" idx="2"/>
            </p:cNvCxnSpPr>
            <p:nvPr/>
          </p:nvCxnSpPr>
          <p:spPr>
            <a:xfrm>
              <a:off x="5035273" y="2825534"/>
              <a:ext cx="142124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31" idx="6"/>
              <a:endCxn id="54" idx="2"/>
            </p:cNvCxnSpPr>
            <p:nvPr/>
          </p:nvCxnSpPr>
          <p:spPr>
            <a:xfrm flipV="1">
              <a:off x="5035273" y="2825534"/>
              <a:ext cx="1421240" cy="62044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31" idx="6"/>
              <a:endCxn id="55" idx="2"/>
            </p:cNvCxnSpPr>
            <p:nvPr/>
          </p:nvCxnSpPr>
          <p:spPr>
            <a:xfrm>
              <a:off x="5035273" y="3445975"/>
              <a:ext cx="142124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stCxn id="2" idx="6"/>
              <a:endCxn id="56" idx="2"/>
            </p:cNvCxnSpPr>
            <p:nvPr/>
          </p:nvCxnSpPr>
          <p:spPr>
            <a:xfrm>
              <a:off x="5035273" y="2825534"/>
              <a:ext cx="1421241" cy="183400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33" idx="6"/>
              <a:endCxn id="55" idx="2"/>
            </p:cNvCxnSpPr>
            <p:nvPr/>
          </p:nvCxnSpPr>
          <p:spPr>
            <a:xfrm flipV="1">
              <a:off x="5035274" y="3445975"/>
              <a:ext cx="1421239" cy="121356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56" idx="2"/>
            </p:cNvCxnSpPr>
            <p:nvPr/>
          </p:nvCxnSpPr>
          <p:spPr>
            <a:xfrm flipV="1">
              <a:off x="5035273" y="4659542"/>
              <a:ext cx="1421241" cy="61584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33" idx="6"/>
              <a:endCxn id="57" idx="2"/>
            </p:cNvCxnSpPr>
            <p:nvPr/>
          </p:nvCxnSpPr>
          <p:spPr>
            <a:xfrm>
              <a:off x="5035274" y="4659542"/>
              <a:ext cx="1421240" cy="61584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/>
            <p:cNvCxnSpPr>
              <a:stCxn id="41" idx="6"/>
              <a:endCxn id="57" idx="2"/>
            </p:cNvCxnSpPr>
            <p:nvPr/>
          </p:nvCxnSpPr>
          <p:spPr>
            <a:xfrm>
              <a:off x="5035274" y="5275391"/>
              <a:ext cx="142124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54" idx="6"/>
              <a:endCxn id="62" idx="2"/>
            </p:cNvCxnSpPr>
            <p:nvPr/>
          </p:nvCxnSpPr>
          <p:spPr>
            <a:xfrm>
              <a:off x="6938213" y="2825534"/>
              <a:ext cx="18001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54" idx="6"/>
              <a:endCxn id="63" idx="2"/>
            </p:cNvCxnSpPr>
            <p:nvPr/>
          </p:nvCxnSpPr>
          <p:spPr>
            <a:xfrm>
              <a:off x="6938213" y="2825534"/>
              <a:ext cx="1800181" cy="62044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55" idx="6"/>
              <a:endCxn id="63" idx="2"/>
            </p:cNvCxnSpPr>
            <p:nvPr/>
          </p:nvCxnSpPr>
          <p:spPr>
            <a:xfrm>
              <a:off x="6938213" y="3445975"/>
              <a:ext cx="18001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55" idx="6"/>
              <a:endCxn id="65" idx="2"/>
            </p:cNvCxnSpPr>
            <p:nvPr/>
          </p:nvCxnSpPr>
          <p:spPr>
            <a:xfrm>
              <a:off x="6938213" y="3445975"/>
              <a:ext cx="1800182" cy="182941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/>
            <p:cNvCxnSpPr>
              <a:stCxn id="56" idx="6"/>
              <a:endCxn id="62" idx="2"/>
            </p:cNvCxnSpPr>
            <p:nvPr/>
          </p:nvCxnSpPr>
          <p:spPr>
            <a:xfrm flipV="1">
              <a:off x="6938214" y="2825534"/>
              <a:ext cx="1800180" cy="183400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56" idx="6"/>
              <a:endCxn id="65" idx="2"/>
            </p:cNvCxnSpPr>
            <p:nvPr/>
          </p:nvCxnSpPr>
          <p:spPr>
            <a:xfrm>
              <a:off x="6938214" y="4659542"/>
              <a:ext cx="1800181" cy="61584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/>
            <p:cNvCxnSpPr>
              <a:stCxn id="57" idx="6"/>
              <a:endCxn id="65" idx="2"/>
            </p:cNvCxnSpPr>
            <p:nvPr/>
          </p:nvCxnSpPr>
          <p:spPr>
            <a:xfrm>
              <a:off x="6938214" y="5275391"/>
              <a:ext cx="18001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/>
            <p:cNvSpPr txBox="1"/>
            <p:nvPr/>
          </p:nvSpPr>
          <p:spPr>
            <a:xfrm>
              <a:off x="4374274" y="1304257"/>
              <a:ext cx="840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Hidden</a:t>
              </a:r>
            </a:p>
            <a:p>
              <a:r>
                <a:rPr lang="en-US" altLang="ko-KR" sz="16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Layer 1</a:t>
              </a:r>
              <a:endParaRPr lang="ko-KR" altLang="en-US" sz="16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 rot="16200000">
              <a:off x="9231454" y="3881184"/>
              <a:ext cx="8178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Output</a:t>
              </a:r>
              <a:endParaRPr lang="ko-KR" altLang="en-US" sz="16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60" name="모서리가 둥근 직사각형 159"/>
            <p:cNvSpPr/>
            <p:nvPr/>
          </p:nvSpPr>
          <p:spPr>
            <a:xfrm>
              <a:off x="2592037" y="1664585"/>
              <a:ext cx="1043380" cy="361614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Random normalization</a:t>
              </a:r>
              <a:endParaRPr lang="ko-KR" altLang="en-US" sz="9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393685" y="2495354"/>
              <a:ext cx="4651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W1</a:t>
              </a:r>
              <a:endParaRPr lang="ko-KR" altLang="en-US" sz="16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cxnSp>
          <p:nvCxnSpPr>
            <p:cNvPr id="163" name="직선 화살표 연결선 162"/>
            <p:cNvCxnSpPr>
              <a:stCxn id="160" idx="2"/>
              <a:endCxn id="161" idx="0"/>
            </p:cNvCxnSpPr>
            <p:nvPr/>
          </p:nvCxnSpPr>
          <p:spPr>
            <a:xfrm>
              <a:off x="3113727" y="2026199"/>
              <a:ext cx="512554" cy="4691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4477668" y="2054136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bias1</a:t>
              </a:r>
              <a:endParaRPr lang="ko-KR" altLang="en-US" sz="16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cxnSp>
          <p:nvCxnSpPr>
            <p:cNvPr id="166" name="직선 화살표 연결선 165"/>
            <p:cNvCxnSpPr>
              <a:stCxn id="164" idx="2"/>
              <a:endCxn id="2" idx="0"/>
            </p:cNvCxnSpPr>
            <p:nvPr/>
          </p:nvCxnSpPr>
          <p:spPr>
            <a:xfrm>
              <a:off x="4794422" y="2392690"/>
              <a:ext cx="1" cy="210422"/>
            </a:xfrm>
            <a:prstGeom prst="straightConnector1">
              <a:avLst/>
            </a:prstGeom>
            <a:ln>
              <a:solidFill>
                <a:srgbClr val="6F6C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60" idx="3"/>
              <a:endCxn id="164" idx="1"/>
            </p:cNvCxnSpPr>
            <p:nvPr/>
          </p:nvCxnSpPr>
          <p:spPr>
            <a:xfrm>
              <a:off x="3635417" y="1845392"/>
              <a:ext cx="842251" cy="37802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/>
            <p:cNvSpPr txBox="1"/>
            <p:nvPr/>
          </p:nvSpPr>
          <p:spPr>
            <a:xfrm>
              <a:off x="4335305" y="5840269"/>
              <a:ext cx="8899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Sigmoid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498080" y="5840269"/>
              <a:ext cx="920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Softmax</a:t>
              </a:r>
              <a:endParaRPr lang="ko-KR" altLang="en-US" sz="16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6380609" y="2056810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bias2</a:t>
              </a:r>
              <a:endParaRPr lang="ko-KR" altLang="en-US" sz="16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8662489" y="2056810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bias3</a:t>
              </a:r>
              <a:endParaRPr lang="ko-KR" altLang="en-US" sz="16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cxnSp>
          <p:nvCxnSpPr>
            <p:cNvPr id="184" name="직선 화살표 연결선 183"/>
            <p:cNvCxnSpPr>
              <a:stCxn id="180" idx="2"/>
              <a:endCxn id="54" idx="0"/>
            </p:cNvCxnSpPr>
            <p:nvPr/>
          </p:nvCxnSpPr>
          <p:spPr>
            <a:xfrm>
              <a:off x="6697363" y="2395364"/>
              <a:ext cx="0" cy="207748"/>
            </a:xfrm>
            <a:prstGeom prst="straightConnector1">
              <a:avLst/>
            </a:prstGeom>
            <a:ln>
              <a:solidFill>
                <a:srgbClr val="6F6C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stCxn id="181" idx="2"/>
              <a:endCxn id="62" idx="0"/>
            </p:cNvCxnSpPr>
            <p:nvPr/>
          </p:nvCxnSpPr>
          <p:spPr>
            <a:xfrm>
              <a:off x="8979243" y="2395364"/>
              <a:ext cx="1" cy="207748"/>
            </a:xfrm>
            <a:prstGeom prst="straightConnector1">
              <a:avLst/>
            </a:prstGeom>
            <a:ln>
              <a:solidFill>
                <a:srgbClr val="6F6C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189"/>
            <p:cNvSpPr txBox="1"/>
            <p:nvPr/>
          </p:nvSpPr>
          <p:spPr>
            <a:xfrm>
              <a:off x="5554808" y="2495354"/>
              <a:ext cx="4651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W2</a:t>
              </a:r>
              <a:endParaRPr lang="ko-KR" altLang="en-US" sz="16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7605707" y="2495354"/>
              <a:ext cx="4651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W3</a:t>
              </a:r>
              <a:endParaRPr lang="ko-KR" altLang="en-US" sz="16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6277214" y="1304257"/>
              <a:ext cx="840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Hidden</a:t>
              </a:r>
            </a:p>
            <a:p>
              <a:r>
                <a:rPr lang="en-US" altLang="ko-KR" sz="16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Layer </a:t>
              </a:r>
              <a:r>
                <a:rPr lang="en-US" altLang="ko-KR" sz="1600" dirty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2</a:t>
              </a:r>
              <a:endParaRPr lang="ko-KR" altLang="en-US" sz="16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 rot="16200000">
              <a:off x="1335339" y="3865943"/>
              <a:ext cx="64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Input</a:t>
              </a:r>
              <a:endParaRPr lang="ko-KR" altLang="en-US" sz="16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252367" y="5840269"/>
              <a:ext cx="8899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Sigmoid</a:t>
              </a:r>
            </a:p>
          </p:txBody>
        </p:sp>
      </p:grpSp>
      <p:sp>
        <p:nvSpPr>
          <p:cNvPr id="128" name="자유형 127"/>
          <p:cNvSpPr/>
          <p:nvPr/>
        </p:nvSpPr>
        <p:spPr>
          <a:xfrm flipV="1">
            <a:off x="10355142" y="4199332"/>
            <a:ext cx="1177007" cy="45719"/>
          </a:xfrm>
          <a:custGeom>
            <a:avLst/>
            <a:gdLst>
              <a:gd name="connsiteX0" fmla="*/ 0 w 3340359"/>
              <a:gd name="connsiteY0" fmla="*/ 307910 h 307910"/>
              <a:gd name="connsiteX1" fmla="*/ 307910 w 3340359"/>
              <a:gd name="connsiteY1" fmla="*/ 0 h 307910"/>
              <a:gd name="connsiteX2" fmla="*/ 3340359 w 3340359"/>
              <a:gd name="connsiteY2" fmla="*/ 0 h 30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0359" h="307910">
                <a:moveTo>
                  <a:pt x="0" y="307910"/>
                </a:moveTo>
                <a:lnTo>
                  <a:pt x="307910" y="0"/>
                </a:lnTo>
                <a:lnTo>
                  <a:pt x="3340359" y="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0507469" y="3934061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생산 지역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296217" y="5501715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Dropout</a:t>
            </a:r>
            <a:endParaRPr lang="ko-KR" altLang="en-US" sz="1600" dirty="0" err="1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92636" y="3248997"/>
            <a:ext cx="888211" cy="1602928"/>
            <a:chOff x="938773" y="4483548"/>
            <a:chExt cx="888211" cy="1602928"/>
          </a:xfrm>
        </p:grpSpPr>
        <p:grpSp>
          <p:nvGrpSpPr>
            <p:cNvPr id="88" name="그룹 87"/>
            <p:cNvGrpSpPr/>
            <p:nvPr/>
          </p:nvGrpSpPr>
          <p:grpSpPr>
            <a:xfrm>
              <a:off x="1167272" y="4575615"/>
              <a:ext cx="546364" cy="1399548"/>
              <a:chOff x="912357" y="2297343"/>
              <a:chExt cx="526410" cy="1961024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912358" y="2297343"/>
                <a:ext cx="526409" cy="1134294"/>
                <a:chOff x="9487164" y="3451323"/>
                <a:chExt cx="526409" cy="1134294"/>
              </a:xfrm>
            </p:grpSpPr>
            <p:sp>
              <p:nvSpPr>
                <p:cNvPr id="93" name="TextBox 92"/>
                <p:cNvSpPr txBox="1"/>
                <p:nvPr/>
              </p:nvSpPr>
              <p:spPr>
                <a:xfrm>
                  <a:off x="9495721" y="3451323"/>
                  <a:ext cx="511217" cy="3075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dirty="0" smtClean="0">
                      <a:latin typeface="08서울남산체 M" panose="02020603020101020101" pitchFamily="18" charset="-127"/>
                      <a:ea typeface="08서울남산체 M" panose="02020603020101020101" pitchFamily="18" charset="-127"/>
                    </a:rPr>
                    <a:t>나이</a:t>
                  </a: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9487164" y="3864689"/>
                  <a:ext cx="526409" cy="3075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dirty="0" smtClean="0">
                      <a:latin typeface="08서울남산체 M" panose="02020603020101020101" pitchFamily="18" charset="-127"/>
                      <a:ea typeface="08서울남산체 M" panose="02020603020101020101" pitchFamily="18" charset="-127"/>
                    </a:rPr>
                    <a:t>당도</a:t>
                  </a: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9495720" y="4278053"/>
                  <a:ext cx="511217" cy="3075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dirty="0" smtClean="0">
                      <a:latin typeface="08서울남산체 M" panose="02020603020101020101" pitchFamily="18" charset="-127"/>
                      <a:ea typeface="08서울남산체 M" panose="02020603020101020101" pitchFamily="18" charset="-127"/>
                    </a:rPr>
                    <a:t>가격</a:t>
                  </a:r>
                </a:p>
              </p:txBody>
            </p:sp>
          </p:grpSp>
          <p:sp>
            <p:nvSpPr>
              <p:cNvPr id="90" name="TextBox 89"/>
              <p:cNvSpPr txBox="1"/>
              <p:nvPr/>
            </p:nvSpPr>
            <p:spPr>
              <a:xfrm>
                <a:off x="920914" y="3540285"/>
                <a:ext cx="516915" cy="307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느낌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912357" y="3950803"/>
                <a:ext cx="526409" cy="307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풍미</a:t>
                </a:r>
              </a:p>
            </p:txBody>
          </p:sp>
        </p:grpSp>
        <p:sp>
          <p:nvSpPr>
            <p:cNvPr id="127" name="모서리가 둥근 직사각형 126"/>
            <p:cNvSpPr/>
            <p:nvPr/>
          </p:nvSpPr>
          <p:spPr>
            <a:xfrm>
              <a:off x="938773" y="4483548"/>
              <a:ext cx="888211" cy="1602928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695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Capstone Design Ⅱ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성능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3"/>
          <a:stretch/>
        </p:blipFill>
        <p:spPr>
          <a:xfrm>
            <a:off x="330826" y="1488647"/>
            <a:ext cx="5762632" cy="17241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6"/>
          <a:stretch/>
        </p:blipFill>
        <p:spPr>
          <a:xfrm>
            <a:off x="333368" y="4120978"/>
            <a:ext cx="5762632" cy="17310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8"/>
          <a:stretch/>
        </p:blipFill>
        <p:spPr>
          <a:xfrm>
            <a:off x="6093458" y="1488647"/>
            <a:ext cx="5864742" cy="17322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1"/>
          <a:stretch/>
        </p:blipFill>
        <p:spPr>
          <a:xfrm>
            <a:off x="6096000" y="4120978"/>
            <a:ext cx="5862200" cy="17412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4447" y="324433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Train accuracy</a:t>
            </a:r>
            <a:endParaRPr lang="ko-KR" altLang="en-US" dirty="0" err="1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33092" y="5862267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Test accuracy</a:t>
            </a:r>
            <a:endParaRPr lang="ko-KR" altLang="en-US" dirty="0" err="1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7673" y="3244334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Train cost</a:t>
            </a:r>
            <a:endParaRPr lang="ko-KR" altLang="en-US" dirty="0" err="1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48255" y="586226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Test cost</a:t>
            </a:r>
            <a:endParaRPr lang="ko-KR" altLang="en-US" dirty="0" err="1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04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Capstone Design Ⅱ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블락도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16348" y="2166287"/>
            <a:ext cx="10289337" cy="3302849"/>
            <a:chOff x="604456" y="1927390"/>
            <a:chExt cx="10289337" cy="3302849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604456" y="3014784"/>
              <a:ext cx="1087395" cy="1427205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Client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2962473" y="2644082"/>
              <a:ext cx="1705232" cy="741405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Html templates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962473" y="3769162"/>
              <a:ext cx="1705232" cy="450265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Bootstrap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2962473" y="4377969"/>
              <a:ext cx="1705232" cy="450265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719457" y="2332798"/>
              <a:ext cx="2714367" cy="2872727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8" name="순서도: 자기 디스크 7"/>
            <p:cNvSpPr/>
            <p:nvPr/>
          </p:nvSpPr>
          <p:spPr>
            <a:xfrm>
              <a:off x="4976624" y="3276112"/>
              <a:ext cx="1013254" cy="986098"/>
            </a:xfrm>
            <a:prstGeom prst="flowChartMagneticDisk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Model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6524369" y="2357512"/>
              <a:ext cx="4369424" cy="2872727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6874806" y="2849965"/>
              <a:ext cx="1705232" cy="612732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Training.py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6874806" y="4262210"/>
              <a:ext cx="1705232" cy="612732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Wine Data.xlsx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8948921" y="3913061"/>
              <a:ext cx="1705232" cy="612732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Test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Module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74708" y="1927390"/>
              <a:ext cx="18646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Python Software</a:t>
              </a:r>
              <a:endParaRPr lang="ko-KR" altLang="en-US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17167" y="1927390"/>
              <a:ext cx="19223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Flask Web Server</a:t>
              </a:r>
              <a:endParaRPr lang="ko-KR" altLang="en-US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H="1">
              <a:off x="1683610" y="3994294"/>
              <a:ext cx="1035847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17" idx="1"/>
              <a:endCxn id="8" idx="4"/>
            </p:cNvCxnSpPr>
            <p:nvPr/>
          </p:nvCxnSpPr>
          <p:spPr>
            <a:xfrm flipH="1">
              <a:off x="5989878" y="3156331"/>
              <a:ext cx="884928" cy="61283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18" idx="0"/>
              <a:endCxn id="17" idx="2"/>
            </p:cNvCxnSpPr>
            <p:nvPr/>
          </p:nvCxnSpPr>
          <p:spPr>
            <a:xfrm flipV="1">
              <a:off x="7727422" y="3462697"/>
              <a:ext cx="0" cy="799513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V="1">
              <a:off x="1691852" y="3462697"/>
              <a:ext cx="1027605" cy="2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685379" y="3093013"/>
              <a:ext cx="102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request</a:t>
              </a:r>
              <a:endParaRPr lang="ko-KR" altLang="en-US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36400" y="4072658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response</a:t>
              </a:r>
              <a:endParaRPr lang="ko-KR" altLang="en-US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873212" y="2166287"/>
            <a:ext cx="5210434" cy="3550772"/>
          </a:xfrm>
          <a:prstGeom prst="rect">
            <a:avLst/>
          </a:prstGeom>
          <a:noFill/>
          <a:ln w="28575">
            <a:solidFill>
              <a:srgbClr val="C4002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85552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Capstone Design Ⅱ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구현화면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02" y="1397099"/>
            <a:ext cx="8211722" cy="483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4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Capstone Design Ⅱ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구현화면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147" y="1552817"/>
            <a:ext cx="4794432" cy="458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8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Capstone Design Ⅱ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구현화면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95" y="1636242"/>
            <a:ext cx="6391385" cy="444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Capstone Design Ⅱ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기술 설명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순서도: 자기 디스크 5"/>
          <p:cNvSpPr/>
          <p:nvPr/>
        </p:nvSpPr>
        <p:spPr>
          <a:xfrm>
            <a:off x="4439897" y="2393215"/>
            <a:ext cx="1013254" cy="986098"/>
          </a:xfrm>
          <a:prstGeom prst="flowChartMagneticDisk">
            <a:avLst/>
          </a:prstGeom>
          <a:solidFill>
            <a:srgbClr val="D5D3A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Model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8" name="직선 화살표 연결선 7"/>
          <p:cNvCxnSpPr>
            <a:stCxn id="6" idx="4"/>
            <a:endCxn id="9" idx="1"/>
          </p:cNvCxnSpPr>
          <p:nvPr/>
        </p:nvCxnSpPr>
        <p:spPr>
          <a:xfrm flipV="1">
            <a:off x="5453151" y="2886263"/>
            <a:ext cx="97304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6426197" y="2629088"/>
            <a:ext cx="1152525" cy="514350"/>
          </a:xfrm>
          <a:prstGeom prst="roundRect">
            <a:avLst/>
          </a:prstGeom>
          <a:solidFill>
            <a:srgbClr val="D5D3A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Region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8104093" y="2224583"/>
            <a:ext cx="1" cy="6616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7686594" y="1622625"/>
            <a:ext cx="872563" cy="600076"/>
          </a:xfrm>
          <a:prstGeom prst="roundRect">
            <a:avLst/>
          </a:prstGeom>
          <a:solidFill>
            <a:srgbClr val="D5D3A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Wine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List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 rot="5400000">
            <a:off x="9773798" y="3774358"/>
            <a:ext cx="1388300" cy="568934"/>
          </a:xfrm>
          <a:prstGeom prst="roundRect">
            <a:avLst/>
          </a:prstGeom>
          <a:solidFill>
            <a:srgbClr val="D5D3A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</a:t>
            </a:r>
            <a:r>
              <a:rPr lang="ko-KR" altLang="en-US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가지 와인 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19" name="직선 화살표 연결선 18"/>
          <p:cNvCxnSpPr>
            <a:stCxn id="14" idx="3"/>
            <a:endCxn id="57" idx="1"/>
          </p:cNvCxnSpPr>
          <p:nvPr/>
        </p:nvCxnSpPr>
        <p:spPr>
          <a:xfrm>
            <a:off x="8559157" y="1922663"/>
            <a:ext cx="772298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837642" y="2238259"/>
            <a:ext cx="1" cy="6480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6130809" y="4679125"/>
            <a:ext cx="1581150" cy="600075"/>
          </a:xfrm>
          <a:prstGeom prst="roundRect">
            <a:avLst/>
          </a:prstGeom>
          <a:solidFill>
            <a:srgbClr val="D5D3A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Html templates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28" name="꺾인 연결선 27"/>
          <p:cNvCxnSpPr>
            <a:stCxn id="15" idx="3"/>
            <a:endCxn id="26" idx="3"/>
          </p:cNvCxnSpPr>
          <p:nvPr/>
        </p:nvCxnSpPr>
        <p:spPr>
          <a:xfrm rot="5400000">
            <a:off x="8976860" y="3488075"/>
            <a:ext cx="226188" cy="275598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9331455" y="1622625"/>
            <a:ext cx="977969" cy="600076"/>
          </a:xfrm>
          <a:prstGeom prst="roundRect">
            <a:avLst/>
          </a:prstGeom>
          <a:solidFill>
            <a:srgbClr val="D5D3A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거리</a:t>
            </a:r>
            <a:endParaRPr lang="en-US" altLang="ko-KR" dirty="0" smtClean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계산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2162174" y="4679126"/>
            <a:ext cx="1581150" cy="600075"/>
          </a:xfrm>
          <a:prstGeom prst="roundRect">
            <a:avLst/>
          </a:prstGeom>
          <a:solidFill>
            <a:srgbClr val="D5D3A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Client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View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82" name="직선 화살표 연결선 81"/>
          <p:cNvCxnSpPr>
            <a:stCxn id="26" idx="1"/>
            <a:endCxn id="80" idx="3"/>
          </p:cNvCxnSpPr>
          <p:nvPr/>
        </p:nvCxnSpPr>
        <p:spPr>
          <a:xfrm flipH="1">
            <a:off x="3743324" y="4979163"/>
            <a:ext cx="2387485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550150" y="458254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response</a:t>
            </a:r>
            <a:endParaRPr lang="ko-KR" altLang="en-US" dirty="0" err="1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2323073" y="2629089"/>
            <a:ext cx="1152525" cy="514350"/>
          </a:xfrm>
          <a:prstGeom prst="roundRect">
            <a:avLst/>
          </a:prstGeom>
          <a:solidFill>
            <a:srgbClr val="D5D3A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Form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87" name="직선 화살표 연결선 86"/>
          <p:cNvCxnSpPr>
            <a:stCxn id="86" idx="3"/>
            <a:endCxn id="6" idx="2"/>
          </p:cNvCxnSpPr>
          <p:nvPr/>
        </p:nvCxnSpPr>
        <p:spPr>
          <a:xfrm>
            <a:off x="3475598" y="2886264"/>
            <a:ext cx="964299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9" idx="3"/>
            <a:endCxn id="15" idx="1"/>
          </p:cNvCxnSpPr>
          <p:nvPr/>
        </p:nvCxnSpPr>
        <p:spPr>
          <a:xfrm>
            <a:off x="7578722" y="2886263"/>
            <a:ext cx="2889226" cy="478412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그룹 128"/>
          <p:cNvGrpSpPr/>
          <p:nvPr/>
        </p:nvGrpSpPr>
        <p:grpSpPr>
          <a:xfrm>
            <a:off x="1070290" y="2041834"/>
            <a:ext cx="1007285" cy="1657602"/>
            <a:chOff x="912357" y="2297343"/>
            <a:chExt cx="1193297" cy="1948775"/>
          </a:xfrm>
        </p:grpSpPr>
        <p:grpSp>
          <p:nvGrpSpPr>
            <p:cNvPr id="118" name="그룹 117"/>
            <p:cNvGrpSpPr/>
            <p:nvPr/>
          </p:nvGrpSpPr>
          <p:grpSpPr>
            <a:xfrm>
              <a:off x="912358" y="2297343"/>
              <a:ext cx="1104827" cy="1122045"/>
              <a:chOff x="9487164" y="3451323"/>
              <a:chExt cx="1104827" cy="1122045"/>
            </a:xfrm>
          </p:grpSpPr>
          <p:sp>
            <p:nvSpPr>
              <p:cNvPr id="120" name="TextBox 119"/>
              <p:cNvSpPr txBox="1"/>
              <p:nvPr/>
            </p:nvSpPr>
            <p:spPr>
              <a:xfrm>
                <a:off x="9495721" y="3451323"/>
                <a:ext cx="936809" cy="295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 smtClean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User age</a:t>
                </a:r>
                <a:endParaRPr lang="ko-KR" altLang="en-US" sz="11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9487164" y="3864688"/>
                <a:ext cx="1104827" cy="295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 smtClean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User sweet</a:t>
                </a:r>
                <a:endParaRPr lang="ko-KR" altLang="en-US" sz="11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9495720" y="4278053"/>
                <a:ext cx="1043357" cy="295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 smtClean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User price</a:t>
                </a:r>
                <a:endParaRPr lang="ko-KR" altLang="en-US" sz="11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920914" y="3540285"/>
              <a:ext cx="1184740" cy="295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User feeling</a:t>
              </a:r>
              <a:endParaRPr lang="ko-KR" altLang="en-US" sz="11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912357" y="3950803"/>
              <a:ext cx="965494" cy="295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User zest</a:t>
              </a:r>
              <a:endParaRPr lang="ko-KR" altLang="en-US" sz="11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1087310" y="1721585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User data</a:t>
            </a:r>
            <a:endParaRPr lang="ko-KR" altLang="en-US" sz="11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963978" y="2028143"/>
            <a:ext cx="1033657" cy="171624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134" name="직선 화살표 연결선 133"/>
          <p:cNvCxnSpPr>
            <a:stCxn id="133" idx="3"/>
            <a:endCxn id="86" idx="1"/>
          </p:cNvCxnSpPr>
          <p:nvPr/>
        </p:nvCxnSpPr>
        <p:spPr>
          <a:xfrm>
            <a:off x="1997635" y="2886264"/>
            <a:ext cx="325438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0552390" y="1383137"/>
            <a:ext cx="803642" cy="28944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User data</a:t>
            </a:r>
            <a:endParaRPr lang="ko-KR" altLang="en-US" sz="11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142" name="꺾인 연결선 141"/>
          <p:cNvCxnSpPr>
            <a:stCxn id="137" idx="2"/>
            <a:endCxn id="57" idx="3"/>
          </p:cNvCxnSpPr>
          <p:nvPr/>
        </p:nvCxnSpPr>
        <p:spPr>
          <a:xfrm rot="5400000">
            <a:off x="10506776" y="1475227"/>
            <a:ext cx="250085" cy="64478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그룹 143"/>
          <p:cNvGrpSpPr/>
          <p:nvPr/>
        </p:nvGrpSpPr>
        <p:grpSpPr>
          <a:xfrm>
            <a:off x="8559157" y="5381563"/>
            <a:ext cx="1169820" cy="1126362"/>
            <a:chOff x="9042003" y="5312538"/>
            <a:chExt cx="1241045" cy="1158978"/>
          </a:xfrm>
        </p:grpSpPr>
        <p:grpSp>
          <p:nvGrpSpPr>
            <p:cNvPr id="76" name="그룹 75"/>
            <p:cNvGrpSpPr/>
            <p:nvPr/>
          </p:nvGrpSpPr>
          <p:grpSpPr>
            <a:xfrm>
              <a:off x="9171188" y="5340162"/>
              <a:ext cx="1101584" cy="1103729"/>
              <a:chOff x="9487164" y="3451323"/>
              <a:chExt cx="1101584" cy="1103729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9495721" y="3451323"/>
                <a:ext cx="7777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smtClean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와인 이름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9487164" y="3864688"/>
                <a:ext cx="1101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smtClean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와인 정보 </a:t>
                </a:r>
                <a:r>
                  <a:rPr lang="en-US" altLang="ko-KR" sz="1200" dirty="0" smtClean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URL</a:t>
                </a:r>
                <a:endParaRPr lang="ko-KR" altLang="en-US" sz="12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495721" y="4278053"/>
                <a:ext cx="7777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smtClean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사진</a:t>
                </a:r>
                <a:r>
                  <a:rPr lang="en-US" altLang="ko-KR" sz="1200" dirty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 </a:t>
                </a:r>
                <a:r>
                  <a:rPr lang="en-US" altLang="ko-KR" sz="1200" dirty="0" smtClean="0"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URL</a:t>
                </a:r>
                <a:endParaRPr lang="ko-KR" altLang="en-US" sz="12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</p:grpSp>
        <p:sp>
          <p:nvSpPr>
            <p:cNvPr id="143" name="모서리가 둥근 직사각형 142"/>
            <p:cNvSpPr/>
            <p:nvPr/>
          </p:nvSpPr>
          <p:spPr>
            <a:xfrm>
              <a:off x="9042003" y="5312538"/>
              <a:ext cx="1241045" cy="1158978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cxnSp>
        <p:nvCxnSpPr>
          <p:cNvPr id="145" name="직선 화살표 연결선 144"/>
          <p:cNvCxnSpPr>
            <a:stCxn id="143" idx="0"/>
          </p:cNvCxnSpPr>
          <p:nvPr/>
        </p:nvCxnSpPr>
        <p:spPr>
          <a:xfrm flipV="1">
            <a:off x="9144067" y="4979162"/>
            <a:ext cx="0" cy="40240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34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Capstone Design Ⅱ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구현화면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565" y="1662545"/>
            <a:ext cx="4794432" cy="45836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2" y="2161308"/>
            <a:ext cx="5230126" cy="30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Capstone Design Ⅱ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구현화면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48" y="1956282"/>
            <a:ext cx="5406737" cy="37634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757" y="1641218"/>
            <a:ext cx="4525326" cy="439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1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Capstone Design Ⅱ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차후 계획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10" name="자유형 9"/>
          <p:cNvSpPr/>
          <p:nvPr/>
        </p:nvSpPr>
        <p:spPr>
          <a:xfrm flipH="1">
            <a:off x="1974496" y="3049259"/>
            <a:ext cx="3340359" cy="307910"/>
          </a:xfrm>
          <a:custGeom>
            <a:avLst/>
            <a:gdLst>
              <a:gd name="connsiteX0" fmla="*/ 0 w 3340359"/>
              <a:gd name="connsiteY0" fmla="*/ 307910 h 307910"/>
              <a:gd name="connsiteX1" fmla="*/ 307910 w 3340359"/>
              <a:gd name="connsiteY1" fmla="*/ 0 h 307910"/>
              <a:gd name="connsiteX2" fmla="*/ 3340359 w 3340359"/>
              <a:gd name="connsiteY2" fmla="*/ 0 h 30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0359" h="307910">
                <a:moveTo>
                  <a:pt x="0" y="307910"/>
                </a:moveTo>
                <a:lnTo>
                  <a:pt x="307910" y="0"/>
                </a:lnTo>
                <a:lnTo>
                  <a:pt x="3340359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1" name="자유형 10"/>
          <p:cNvSpPr/>
          <p:nvPr/>
        </p:nvSpPr>
        <p:spPr>
          <a:xfrm flipH="1" flipV="1">
            <a:off x="2755641" y="4768787"/>
            <a:ext cx="3340359" cy="307910"/>
          </a:xfrm>
          <a:custGeom>
            <a:avLst/>
            <a:gdLst>
              <a:gd name="connsiteX0" fmla="*/ 0 w 3340359"/>
              <a:gd name="connsiteY0" fmla="*/ 307910 h 307910"/>
              <a:gd name="connsiteX1" fmla="*/ 307910 w 3340359"/>
              <a:gd name="connsiteY1" fmla="*/ 0 h 307910"/>
              <a:gd name="connsiteX2" fmla="*/ 3340359 w 3340359"/>
              <a:gd name="connsiteY2" fmla="*/ 0 h 30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0359" h="307910">
                <a:moveTo>
                  <a:pt x="0" y="307910"/>
                </a:moveTo>
                <a:lnTo>
                  <a:pt x="307910" y="0"/>
                </a:lnTo>
                <a:lnTo>
                  <a:pt x="3340359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6096000" y="2666431"/>
            <a:ext cx="3340359" cy="307910"/>
          </a:xfrm>
          <a:custGeom>
            <a:avLst/>
            <a:gdLst>
              <a:gd name="connsiteX0" fmla="*/ 0 w 3340359"/>
              <a:gd name="connsiteY0" fmla="*/ 307910 h 307910"/>
              <a:gd name="connsiteX1" fmla="*/ 307910 w 3340359"/>
              <a:gd name="connsiteY1" fmla="*/ 0 h 307910"/>
              <a:gd name="connsiteX2" fmla="*/ 3340359 w 3340359"/>
              <a:gd name="connsiteY2" fmla="*/ 0 h 30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0359" h="307910">
                <a:moveTo>
                  <a:pt x="0" y="307910"/>
                </a:moveTo>
                <a:lnTo>
                  <a:pt x="307910" y="0"/>
                </a:lnTo>
                <a:lnTo>
                  <a:pt x="3340359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" name="자유형 13"/>
          <p:cNvSpPr/>
          <p:nvPr/>
        </p:nvSpPr>
        <p:spPr>
          <a:xfrm flipV="1">
            <a:off x="6820004" y="4393481"/>
            <a:ext cx="3340359" cy="307910"/>
          </a:xfrm>
          <a:custGeom>
            <a:avLst/>
            <a:gdLst>
              <a:gd name="connsiteX0" fmla="*/ 0 w 3340359"/>
              <a:gd name="connsiteY0" fmla="*/ 307910 h 307910"/>
              <a:gd name="connsiteX1" fmla="*/ 307910 w 3340359"/>
              <a:gd name="connsiteY1" fmla="*/ 0 h 307910"/>
              <a:gd name="connsiteX2" fmla="*/ 3340359 w 3340359"/>
              <a:gd name="connsiteY2" fmla="*/ 0 h 30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0359" h="307910">
                <a:moveTo>
                  <a:pt x="0" y="307910"/>
                </a:moveTo>
                <a:lnTo>
                  <a:pt x="307910" y="0"/>
                </a:lnTo>
                <a:lnTo>
                  <a:pt x="3340359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5350074" y="3065913"/>
            <a:ext cx="1469930" cy="1573633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6F6C39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000" tIns="36000" rIns="36000" bIns="36000" numCol="1" spcCol="1270" anchor="ctr" anchorCtr="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WN</a:t>
            </a:r>
          </a:p>
          <a:p>
            <a:pPr algn="ctr">
              <a:spcBef>
                <a:spcPct val="0"/>
              </a:spcBef>
            </a:pPr>
            <a:r>
              <a:rPr lang="en-US" altLang="ko-KR" sz="24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Specialist</a:t>
            </a:r>
            <a:endParaRPr lang="en-US" altLang="ko-KR" sz="2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66184" y="3127225"/>
            <a:ext cx="3308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08서울남산체 M" panose="02020603020101020101" pitchFamily="18" charset="-127"/>
                <a:ea typeface="08서울남산체 M" panose="02020603020101020101" pitchFamily="18" charset="-127"/>
                <a:cs typeface="Arial" panose="020B0604020202020204" pitchFamily="34" charset="0"/>
              </a:rPr>
              <a:t>더 많은 기능 추가</a:t>
            </a:r>
            <a:endParaRPr lang="ko-KR" altLang="en-US" sz="1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55641" y="4660177"/>
            <a:ext cx="3308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Template</a:t>
            </a: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심미성  </a:t>
            </a:r>
            <a:endParaRPr lang="ko-KR" altLang="en-US" sz="1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63267" y="2724641"/>
            <a:ext cx="4037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더 많은 양질의 데이터 추가</a:t>
            </a:r>
            <a:endParaRPr lang="ko-KR" altLang="en-US" sz="1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50064" y="4300992"/>
            <a:ext cx="3250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08서울남산체 M" panose="02020603020101020101" pitchFamily="18" charset="-127"/>
                <a:ea typeface="08서울남산체 M" panose="02020603020101020101" pitchFamily="18" charset="-127"/>
                <a:cs typeface="Arial" panose="020B0604020202020204" pitchFamily="34" charset="0"/>
              </a:rPr>
              <a:t>어플리케이션</a:t>
            </a:r>
            <a:endParaRPr lang="ko-KR" altLang="en-US" sz="1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29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39239" y="535392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INDEX</a:t>
            </a:r>
            <a:endParaRPr lang="ko-KR" altLang="en-US" sz="200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12876" y="1965943"/>
            <a:ext cx="5759774" cy="37087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01	</a:t>
            </a:r>
            <a:r>
              <a:rPr lang="ko-KR" altLang="en-US" sz="20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연구방향</a:t>
            </a:r>
            <a:endParaRPr lang="en-US" altLang="ko-KR" sz="200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02	</a:t>
            </a:r>
            <a:r>
              <a:rPr lang="ko-KR" altLang="en-US" sz="20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기능</a:t>
            </a:r>
            <a:endParaRPr lang="en-US" altLang="ko-KR" sz="200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03	</a:t>
            </a:r>
            <a:r>
              <a:rPr lang="ko-KR" altLang="en-US" sz="20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 툴</a:t>
            </a:r>
            <a:endParaRPr lang="en-US" altLang="ko-KR" sz="200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04	</a:t>
            </a:r>
            <a:r>
              <a:rPr lang="ko-KR" altLang="en-US" sz="2000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블락도</a:t>
            </a:r>
            <a:endParaRPr lang="en-US" altLang="ko-KR" sz="200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05	</a:t>
            </a:r>
            <a:r>
              <a:rPr lang="ko-KR" altLang="en-US" sz="20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기술설명</a:t>
            </a:r>
            <a:endParaRPr lang="en-US" altLang="ko-KR" sz="200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06	</a:t>
            </a:r>
            <a:r>
              <a:rPr lang="ko-KR" altLang="en-US" sz="20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구현화면</a:t>
            </a:r>
            <a:endParaRPr lang="en-US" altLang="ko-KR" sz="200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07	</a:t>
            </a:r>
            <a:r>
              <a:rPr lang="ko-KR" altLang="en-US" sz="20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차후계획</a:t>
            </a:r>
            <a:endParaRPr lang="en-US" altLang="ko-KR" sz="2000" dirty="0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08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806440" y="1546655"/>
            <a:ext cx="4579119" cy="3764690"/>
          </a:xfrm>
          <a:prstGeom prst="rect">
            <a:avLst/>
          </a:prstGeom>
          <a:solidFill>
            <a:srgbClr val="F0EF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73145" y="2454704"/>
            <a:ext cx="3245708" cy="1729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Thank you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WN Specialist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4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68" y="1747650"/>
            <a:ext cx="9254189" cy="4420076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Capstone Design Ⅱ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연구방향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86710" y="2731066"/>
            <a:ext cx="6799811" cy="448888"/>
          </a:xfrm>
          <a:prstGeom prst="rect">
            <a:avLst/>
          </a:prstGeom>
          <a:solidFill>
            <a:srgbClr val="D5D3A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주류 시장 </a:t>
            </a:r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혼술</a:t>
            </a:r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‘, ‘</a:t>
            </a:r>
            <a:r>
              <a:rPr lang="ko-KR" altLang="en-US" dirty="0" err="1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홈술</a:t>
            </a:r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‘ </a:t>
            </a:r>
            <a:r>
              <a: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대세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786710" y="3454274"/>
            <a:ext cx="6799811" cy="448888"/>
          </a:xfrm>
          <a:prstGeom prst="rect">
            <a:avLst/>
          </a:prstGeom>
          <a:solidFill>
            <a:srgbClr val="D5D3A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최근 </a:t>
            </a:r>
            <a:r>
              <a: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몇 년 새 와인 </a:t>
            </a:r>
            <a:r>
              <a:rPr lang="ko-KR" altLang="en-US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열풍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86710" y="4177482"/>
            <a:ext cx="6799811" cy="448888"/>
          </a:xfrm>
          <a:prstGeom prst="rect">
            <a:avLst/>
          </a:prstGeom>
          <a:solidFill>
            <a:srgbClr val="D5D3A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여전히 높은 와인 접근 문턱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786710" y="4900690"/>
            <a:ext cx="6799811" cy="448888"/>
          </a:xfrm>
          <a:prstGeom prst="rect">
            <a:avLst/>
          </a:prstGeom>
          <a:solidFill>
            <a:srgbClr val="D5D3A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상시 상주하지 않는 와인 전문가들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86711" y="2007858"/>
            <a:ext cx="2169622" cy="448888"/>
          </a:xfrm>
          <a:prstGeom prst="rect">
            <a:avLst/>
          </a:prstGeom>
          <a:solidFill>
            <a:srgbClr val="D5D3A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와인 시장 현황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145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68" y="1747650"/>
            <a:ext cx="9254189" cy="4420076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Capstone Design Ⅱ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연구방향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86711" y="2716954"/>
            <a:ext cx="6799811" cy="448888"/>
          </a:xfrm>
          <a:prstGeom prst="rect">
            <a:avLst/>
          </a:prstGeom>
          <a:solidFill>
            <a:srgbClr val="D5D3A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인공지능 기반의 와인 추천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786711" y="3440162"/>
            <a:ext cx="6799811" cy="448888"/>
          </a:xfrm>
          <a:prstGeom prst="rect">
            <a:avLst/>
          </a:prstGeom>
          <a:solidFill>
            <a:srgbClr val="D5D3A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사용자의 취향을 반영한 생산지 추천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86711" y="4163370"/>
            <a:ext cx="6799811" cy="448888"/>
          </a:xfrm>
          <a:prstGeom prst="rect">
            <a:avLst/>
          </a:prstGeom>
          <a:solidFill>
            <a:srgbClr val="D5D3A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생산지역을 기반으로 하여 </a:t>
            </a:r>
            <a:r>
              <a:rPr lang="en-US" altLang="ko-KR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</a:t>
            </a:r>
            <a:r>
              <a:rPr lang="ko-KR" altLang="en-US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개의 와인 추천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86711" y="4886578"/>
            <a:ext cx="6799811" cy="448888"/>
          </a:xfrm>
          <a:prstGeom prst="rect">
            <a:avLst/>
          </a:prstGeom>
          <a:solidFill>
            <a:srgbClr val="D5D3A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AI </a:t>
            </a:r>
            <a:r>
              <a: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기반 시스템 제작을 경험해보자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86711" y="2007858"/>
            <a:ext cx="2169622" cy="448888"/>
          </a:xfrm>
          <a:prstGeom prst="rect">
            <a:avLst/>
          </a:prstGeom>
          <a:solidFill>
            <a:srgbClr val="D5D3AD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목표</a:t>
            </a:r>
            <a:endParaRPr lang="ko-KR" altLang="en-US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364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Capstone Design Ⅱ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기능</a:t>
            </a:r>
            <a:endParaRPr lang="en-US" altLang="ko-KR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3890356" y="1356329"/>
            <a:ext cx="4266000" cy="4994595"/>
            <a:chOff x="3890356" y="1356329"/>
            <a:chExt cx="4266000" cy="4994595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4136314" y="5287384"/>
              <a:ext cx="1491920" cy="926365"/>
            </a:xfrm>
            <a:prstGeom prst="roundRect">
              <a:avLst/>
            </a:prstGeom>
            <a:solidFill>
              <a:srgbClr val="6F6C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더 많은 정보를 위한 링크 제공</a:t>
              </a:r>
              <a:endPara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136314" y="2871289"/>
              <a:ext cx="1491920" cy="926365"/>
            </a:xfrm>
            <a:prstGeom prst="roundRect">
              <a:avLst/>
            </a:prstGeom>
            <a:solidFill>
              <a:srgbClr val="BBB87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취향에 맞는 와인생산지</a:t>
              </a:r>
              <a:endParaRPr lang="en-US" altLang="ko-KR" sz="1600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추출</a:t>
              </a:r>
              <a:endPara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4136314" y="4081400"/>
              <a:ext cx="1491920" cy="926365"/>
            </a:xfrm>
            <a:prstGeom prst="roundRect">
              <a:avLst/>
            </a:prstGeom>
            <a:solidFill>
              <a:srgbClr val="9B974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4</a:t>
              </a:r>
              <a:r>
                <a:rPr lang="ko-KR" altLang="en-US" sz="1600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가지 와인</a:t>
              </a:r>
              <a:endParaRPr lang="en-US" altLang="ko-KR" sz="1600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추천</a:t>
              </a:r>
              <a:endParaRPr lang="en-US" altLang="ko-KR" sz="1600" dirty="0" smtClean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4136314" y="1488539"/>
              <a:ext cx="1491920" cy="926365"/>
            </a:xfrm>
            <a:prstGeom prst="roundRect">
              <a:avLst/>
            </a:prstGeom>
            <a:solidFill>
              <a:srgbClr val="D5D3A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사용자 정보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input</a:t>
              </a:r>
              <a:endPara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664436" y="1488539"/>
              <a:ext cx="1491920" cy="926365"/>
            </a:xfrm>
            <a:prstGeom prst="roundRect">
              <a:avLst/>
            </a:prstGeom>
            <a:solidFill>
              <a:srgbClr val="BBB87B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학습된 </a:t>
              </a:r>
              <a:r>
                <a:rPr lang="en-US" altLang="ko-KR" sz="1600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Classifier</a:t>
              </a:r>
              <a:endPara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6664436" y="2870353"/>
              <a:ext cx="1491920" cy="926365"/>
            </a:xfrm>
            <a:prstGeom prst="roundRect">
              <a:avLst/>
            </a:prstGeom>
            <a:solidFill>
              <a:srgbClr val="9B974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와인생산지의 와인 리스트</a:t>
              </a:r>
              <a:endPara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cxnSp>
          <p:nvCxnSpPr>
            <p:cNvPr id="40" name="직선 화살표 연결선 39"/>
            <p:cNvCxnSpPr>
              <a:stCxn id="18" idx="3"/>
              <a:endCxn id="29" idx="1"/>
            </p:cNvCxnSpPr>
            <p:nvPr/>
          </p:nvCxnSpPr>
          <p:spPr>
            <a:xfrm flipV="1">
              <a:off x="5628234" y="3333536"/>
              <a:ext cx="1036202" cy="9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/>
            <p:nvPr/>
          </p:nvCxnSpPr>
          <p:spPr>
            <a:xfrm flipH="1">
              <a:off x="5592323" y="2346811"/>
              <a:ext cx="1137991" cy="5971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20" idx="3"/>
              <a:endCxn id="24" idx="1"/>
            </p:cNvCxnSpPr>
            <p:nvPr/>
          </p:nvCxnSpPr>
          <p:spPr>
            <a:xfrm>
              <a:off x="5628234" y="1951722"/>
              <a:ext cx="103620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모서리가 둥근 직사각형 47"/>
            <p:cNvSpPr/>
            <p:nvPr/>
          </p:nvSpPr>
          <p:spPr>
            <a:xfrm>
              <a:off x="6664436" y="4081399"/>
              <a:ext cx="1491920" cy="926365"/>
            </a:xfrm>
            <a:prstGeom prst="roundRect">
              <a:avLst/>
            </a:prstGeom>
            <a:solidFill>
              <a:srgbClr val="6F6C3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사용자 인풋과의 거리 계산 </a:t>
              </a:r>
              <a:endPara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cxnSp>
          <p:nvCxnSpPr>
            <p:cNvPr id="52" name="직선 화살표 연결선 51"/>
            <p:cNvCxnSpPr>
              <a:stCxn id="29" idx="2"/>
              <a:endCxn id="48" idx="0"/>
            </p:cNvCxnSpPr>
            <p:nvPr/>
          </p:nvCxnSpPr>
          <p:spPr>
            <a:xfrm>
              <a:off x="7410396" y="3796718"/>
              <a:ext cx="0" cy="2846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48" idx="1"/>
              <a:endCxn id="19" idx="3"/>
            </p:cNvCxnSpPr>
            <p:nvPr/>
          </p:nvCxnSpPr>
          <p:spPr>
            <a:xfrm flipH="1">
              <a:off x="5628234" y="4544582"/>
              <a:ext cx="1036202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/>
            <p:cNvSpPr/>
            <p:nvPr/>
          </p:nvSpPr>
          <p:spPr>
            <a:xfrm>
              <a:off x="3890356" y="1356329"/>
              <a:ext cx="2028121" cy="4994595"/>
            </a:xfrm>
            <a:prstGeom prst="rect">
              <a:avLst/>
            </a:prstGeom>
            <a:noFill/>
            <a:ln w="28575">
              <a:solidFill>
                <a:srgbClr val="C4002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717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Capstone Design Ⅱ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 툴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91" y="2045772"/>
            <a:ext cx="3109192" cy="91835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682" y="1488539"/>
            <a:ext cx="1745612" cy="17456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05" y="1799353"/>
            <a:ext cx="1085850" cy="11620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96" y="3487181"/>
            <a:ext cx="2964268" cy="296426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324910" y="3305121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Python</a:t>
            </a:r>
            <a:endParaRPr lang="ko-KR" altLang="en-US" dirty="0" err="1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35453" y="3302515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Jupyter</a:t>
            </a:r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notebook</a:t>
            </a:r>
            <a:endParaRPr lang="ko-KR" altLang="en-US" dirty="0" err="1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04264" y="335776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Tensorflow</a:t>
            </a:r>
            <a:endParaRPr lang="ko-KR" altLang="en-US" dirty="0" err="1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23498" y="598649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Flask</a:t>
            </a:r>
            <a:endParaRPr lang="ko-KR" altLang="en-US" dirty="0" err="1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5979" y="5936273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Bootstrap</a:t>
            </a:r>
            <a:endParaRPr lang="ko-KR" altLang="en-US" dirty="0" err="1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08" y="4348328"/>
            <a:ext cx="2929560" cy="1146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389" y="4162592"/>
            <a:ext cx="1517822" cy="15178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32310" y="5986493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Html</a:t>
            </a:r>
            <a:endParaRPr lang="ko-KR" altLang="en-US" dirty="0" err="1" smtClean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34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Capstone Design Ⅱ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수집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39835"/>
          <a:stretch/>
        </p:blipFill>
        <p:spPr>
          <a:xfrm>
            <a:off x="826781" y="1320894"/>
            <a:ext cx="3069000" cy="32338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40589"/>
          <a:stretch/>
        </p:blipFill>
        <p:spPr>
          <a:xfrm>
            <a:off x="4254466" y="1324989"/>
            <a:ext cx="3189361" cy="32136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96" y="4753148"/>
            <a:ext cx="11099007" cy="15113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t="61541"/>
          <a:stretch/>
        </p:blipFill>
        <p:spPr>
          <a:xfrm>
            <a:off x="7802512" y="1320894"/>
            <a:ext cx="3189361" cy="20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1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Capstone Design Ⅱ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블락도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16348" y="2166287"/>
            <a:ext cx="10289337" cy="3302849"/>
            <a:chOff x="604456" y="1927390"/>
            <a:chExt cx="10289337" cy="3302849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604456" y="3014784"/>
              <a:ext cx="1087395" cy="1427205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Client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2962473" y="2644082"/>
              <a:ext cx="1705232" cy="741405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Html templates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962473" y="3769162"/>
              <a:ext cx="1705232" cy="450265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Bootstrap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2962473" y="4377969"/>
              <a:ext cx="1705232" cy="450265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719457" y="2332798"/>
              <a:ext cx="2714367" cy="2872727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8" name="순서도: 자기 디스크 7"/>
            <p:cNvSpPr/>
            <p:nvPr/>
          </p:nvSpPr>
          <p:spPr>
            <a:xfrm>
              <a:off x="4976624" y="3276112"/>
              <a:ext cx="1013254" cy="986098"/>
            </a:xfrm>
            <a:prstGeom prst="flowChartMagneticDisk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Model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6524369" y="2357512"/>
              <a:ext cx="4369424" cy="2872727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6874806" y="2849965"/>
              <a:ext cx="1705232" cy="612732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Training.py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6874806" y="4262210"/>
              <a:ext cx="1705232" cy="612732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Wine Data.xlsx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8948921" y="3913061"/>
              <a:ext cx="1705232" cy="612732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Test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Module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74708" y="1927390"/>
              <a:ext cx="18646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Python Software</a:t>
              </a:r>
              <a:endParaRPr lang="ko-KR" altLang="en-US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17167" y="1927390"/>
              <a:ext cx="19223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Flask Web Server</a:t>
              </a:r>
              <a:endParaRPr lang="ko-KR" altLang="en-US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H="1">
              <a:off x="1683610" y="3994294"/>
              <a:ext cx="1035847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17" idx="1"/>
              <a:endCxn id="8" idx="4"/>
            </p:cNvCxnSpPr>
            <p:nvPr/>
          </p:nvCxnSpPr>
          <p:spPr>
            <a:xfrm flipH="1">
              <a:off x="5989878" y="3156331"/>
              <a:ext cx="884928" cy="61283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18" idx="0"/>
              <a:endCxn id="17" idx="2"/>
            </p:cNvCxnSpPr>
            <p:nvPr/>
          </p:nvCxnSpPr>
          <p:spPr>
            <a:xfrm flipV="1">
              <a:off x="7727422" y="3462697"/>
              <a:ext cx="0" cy="799513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V="1">
              <a:off x="1691852" y="3462697"/>
              <a:ext cx="1027605" cy="2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685379" y="3093013"/>
              <a:ext cx="102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request</a:t>
              </a:r>
              <a:endParaRPr lang="ko-KR" altLang="en-US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36400" y="4072658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response</a:t>
              </a:r>
              <a:endParaRPr lang="ko-KR" altLang="en-US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49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Capstone Design Ⅱ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블락도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16348" y="2166287"/>
            <a:ext cx="10289337" cy="3302849"/>
            <a:chOff x="604456" y="1927390"/>
            <a:chExt cx="10289337" cy="3302849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604456" y="3014784"/>
              <a:ext cx="1087395" cy="1427205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Client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2962473" y="2644082"/>
              <a:ext cx="1705232" cy="741405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Html templates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962473" y="3769162"/>
              <a:ext cx="1705232" cy="450265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Bootstrap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2962473" y="4377969"/>
              <a:ext cx="1705232" cy="450265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719457" y="2332798"/>
              <a:ext cx="2714367" cy="2872727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8" name="순서도: 자기 디스크 7"/>
            <p:cNvSpPr/>
            <p:nvPr/>
          </p:nvSpPr>
          <p:spPr>
            <a:xfrm>
              <a:off x="4976624" y="3276112"/>
              <a:ext cx="1013254" cy="986098"/>
            </a:xfrm>
            <a:prstGeom prst="flowChartMagneticDisk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Model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6524369" y="2357512"/>
              <a:ext cx="4369424" cy="2872727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6874806" y="2849965"/>
              <a:ext cx="1705232" cy="612732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Training.py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6874806" y="4262210"/>
              <a:ext cx="1705232" cy="612732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Wine Data.xlsx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8948921" y="3913061"/>
              <a:ext cx="1705232" cy="612732"/>
            </a:xfrm>
            <a:prstGeom prst="roundRect">
              <a:avLst/>
            </a:prstGeom>
            <a:solidFill>
              <a:srgbClr val="D5D3A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Test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Module</a:t>
              </a:r>
              <a:endPara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74708" y="1927390"/>
              <a:ext cx="18646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Python Software</a:t>
              </a:r>
              <a:endParaRPr lang="ko-KR" altLang="en-US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17167" y="1927390"/>
              <a:ext cx="19223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Flask Web Server</a:t>
              </a:r>
              <a:endParaRPr lang="ko-KR" altLang="en-US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H="1">
              <a:off x="1683610" y="3994294"/>
              <a:ext cx="1035847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17" idx="1"/>
              <a:endCxn id="8" idx="4"/>
            </p:cNvCxnSpPr>
            <p:nvPr/>
          </p:nvCxnSpPr>
          <p:spPr>
            <a:xfrm flipH="1">
              <a:off x="5989878" y="3156331"/>
              <a:ext cx="884928" cy="61283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18" idx="0"/>
              <a:endCxn id="17" idx="2"/>
            </p:cNvCxnSpPr>
            <p:nvPr/>
          </p:nvCxnSpPr>
          <p:spPr>
            <a:xfrm flipV="1">
              <a:off x="7727422" y="3462697"/>
              <a:ext cx="0" cy="799513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V="1">
              <a:off x="1691852" y="3462697"/>
              <a:ext cx="1027605" cy="2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685379" y="3093013"/>
              <a:ext cx="102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request</a:t>
              </a:r>
              <a:endParaRPr lang="ko-KR" altLang="en-US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36400" y="4072658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response</a:t>
              </a:r>
              <a:endParaRPr lang="ko-KR" altLang="en-US" dirty="0" err="1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6059487" y="2191897"/>
            <a:ext cx="5358155" cy="3550772"/>
          </a:xfrm>
          <a:prstGeom prst="rect">
            <a:avLst/>
          </a:prstGeom>
          <a:noFill/>
          <a:ln w="28575">
            <a:solidFill>
              <a:srgbClr val="C4002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9878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ptFC2A.pptm [자동 저장]" id="{5418AD2E-4FD5-4558-87BF-DB9788ADBC10}" vid="{D66A76BB-7484-4DE7-AD1E-046BF6C6BB7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6745</TotalTime>
  <Words>592</Words>
  <Application>Microsoft Office PowerPoint</Application>
  <PresentationFormat>사용자 지정</PresentationFormat>
  <Paragraphs>195</Paragraphs>
  <Slides>20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황준수</dc:creator>
  <cp:lastModifiedBy>ddumin</cp:lastModifiedBy>
  <cp:revision>140</cp:revision>
  <cp:lastPrinted>2018-10-02T04:07:42Z</cp:lastPrinted>
  <dcterms:created xsi:type="dcterms:W3CDTF">2016-08-31T08:10:58Z</dcterms:created>
  <dcterms:modified xsi:type="dcterms:W3CDTF">2018-12-03T08:12:12Z</dcterms:modified>
</cp:coreProperties>
</file>